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56" r:id="rId3"/>
    <p:sldId id="276" r:id="rId4"/>
    <p:sldId id="270" r:id="rId5"/>
    <p:sldId id="260" r:id="rId6"/>
    <p:sldId id="274" r:id="rId7"/>
    <p:sldId id="280" r:id="rId8"/>
    <p:sldId id="258" r:id="rId9"/>
    <p:sldId id="275" r:id="rId10"/>
    <p:sldId id="283" r:id="rId11"/>
    <p:sldId id="277" r:id="rId12"/>
    <p:sldId id="284" r:id="rId13"/>
    <p:sldId id="285" r:id="rId14"/>
    <p:sldId id="269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 재혁" initials="임재" lastIdx="1" clrIdx="0">
    <p:extLst>
      <p:ext uri="{19B8F6BF-5375-455C-9EA6-DF929625EA0E}">
        <p15:presenceInfo xmlns:p15="http://schemas.microsoft.com/office/powerpoint/2012/main" userId="df1448cebbb46c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8T23:04:48.623" idx="1">
    <p:pos x="7104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FEEE7-49FC-4CC6-B610-BC89036A884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E8E78-A736-46D6-A639-6A02ED7F8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092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https://im-yeobi.io/posts/design-pattern/factory-pattern-2/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E8E78-A736-46D6-A639-6A02ED7F806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https://devowen.com/326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E8E78-A736-46D6-A639-6A02ED7F806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61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https://devowen.com/326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E8E78-A736-46D6-A639-6A02ED7F806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9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https://devowen.com/326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E8E78-A736-46D6-A639-6A02ED7F806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04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8000">
              <a:srgbClr val="F9B801"/>
            </a:gs>
            <a:gs pos="59000">
              <a:srgbClr val="F6C100"/>
            </a:gs>
            <a:gs pos="98000">
              <a:srgbClr val="F5AF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BBC7B72-A43D-42C9-B5EF-7BDA54AE918E}"/>
              </a:ext>
            </a:extLst>
          </p:cNvPr>
          <p:cNvSpPr/>
          <p:nvPr/>
        </p:nvSpPr>
        <p:spPr>
          <a:xfrm>
            <a:off x="0" y="3928820"/>
            <a:ext cx="12192000" cy="2929179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30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 flipH="1">
            <a:off x="2350422" y="2782264"/>
            <a:ext cx="74911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디자인 패턴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C24C601-968A-42FA-BD1A-2B9DBDE01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381" y="-30119"/>
            <a:ext cx="2847619" cy="69523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B71E982-6E8B-43A6-BE96-9BDFB1DEA4F9}"/>
              </a:ext>
            </a:extLst>
          </p:cNvPr>
          <p:cNvSpPr/>
          <p:nvPr/>
        </p:nvSpPr>
        <p:spPr>
          <a:xfrm>
            <a:off x="10369801" y="4729958"/>
            <a:ext cx="1309456" cy="1828800"/>
          </a:xfrm>
          <a:prstGeom prst="round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1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조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김제민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박수오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윤현조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임재혁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  <a:ea typeface="휴먼매직체" panose="02030504000101010101" pitchFamily="18" charset="-127"/>
            </a:endParaRPr>
          </a:p>
        </p:txBody>
      </p:sp>
      <p:pic>
        <p:nvPicPr>
          <p:cNvPr id="14" name="그림 13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5AE8FDE9-347D-4E08-862B-F7322EA56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43" y="666366"/>
            <a:ext cx="3793913" cy="21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936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추상 팩토리 패턴</a:t>
            </a:r>
            <a:r>
              <a:rPr lang="en-US" altLang="ko-KR" sz="3600" b="1" dirty="0"/>
              <a:t>(Abstract Factory Pattern)</a:t>
            </a:r>
            <a:endParaRPr lang="ko-KR" altLang="en-US" sz="3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장단점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A7E46-9326-4DCB-AA85-F63830394927}"/>
              </a:ext>
            </a:extLst>
          </p:cNvPr>
          <p:cNvSpPr txBox="1"/>
          <p:nvPr/>
        </p:nvSpPr>
        <p:spPr>
          <a:xfrm>
            <a:off x="444545" y="1504071"/>
            <a:ext cx="69188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단점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새로운 종류의 제품을 제공하기 어렵다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수정 불편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endParaRPr lang="ko-KR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CA998-2ACA-4E54-811D-E34D71D56EAF}"/>
              </a:ext>
            </a:extLst>
          </p:cNvPr>
          <p:cNvSpPr txBox="1"/>
          <p:nvPr/>
        </p:nvSpPr>
        <p:spPr>
          <a:xfrm>
            <a:off x="444544" y="2768940"/>
            <a:ext cx="111932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새롭게 생성되는 제품은 추상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Noto Sans KR"/>
              </a:rPr>
              <a:t>팩토리가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 생성할 수 있는 제품 집합에만 고정되어 있기 때문이다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. </a:t>
            </a:r>
          </a:p>
          <a:p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만약 새로운 종류의 제품이 등장하면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Noto Sans KR"/>
              </a:rPr>
              <a:t>팩토리의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 구현을 변경해야 한다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. </a:t>
            </a:r>
          </a:p>
          <a:p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이는 추상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Noto Sans KR"/>
              </a:rPr>
              <a:t>팩토리와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 모든 서브클래스의 변경을 가져온다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1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752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추상 팩토리 패턴</a:t>
            </a:r>
            <a:r>
              <a:rPr lang="en-US" altLang="ko-KR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(Abstract Factory Pattern)</a:t>
            </a:r>
            <a:endParaRPr lang="ko-KR" altLang="en-US" sz="3600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구현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903C6-D224-40EF-8A41-7359C233B206}"/>
              </a:ext>
            </a:extLst>
          </p:cNvPr>
          <p:cNvSpPr txBox="1"/>
          <p:nvPr/>
        </p:nvSpPr>
        <p:spPr>
          <a:xfrm>
            <a:off x="344795" y="1504071"/>
            <a:ext cx="1109906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</a:rPr>
              <a:t>팩토리를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 단일체로 정의한다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전형적으로 응용프로그램은 한 제품군에 대해 하나의 </a:t>
            </a:r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</a:rPr>
              <a:t>ConcreteFACTORY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인스턴스만 있으면 된다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그러므로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</a:rPr>
              <a:t>단일체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(Singleton)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로 구현하는 것이 바람직한다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2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752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추상 팩토리 패턴</a:t>
            </a:r>
            <a:r>
              <a:rPr lang="en-US" altLang="ko-KR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(Abstract Factory Pattern)</a:t>
            </a:r>
            <a:endParaRPr lang="ko-KR" altLang="en-US" sz="3600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구현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903C6-D224-40EF-8A41-7359C233B206}"/>
              </a:ext>
            </a:extLst>
          </p:cNvPr>
          <p:cNvSpPr txBox="1"/>
          <p:nvPr/>
        </p:nvSpPr>
        <p:spPr>
          <a:xfrm>
            <a:off x="344795" y="1504071"/>
            <a:ext cx="964558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제품을 생성한다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ko-KR" sz="28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AbstractFactory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는 단지 제품을 생성하기 위한 인터페이스를 선언하는 것이고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그것을 생성하는 책임은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의 서브 클래스인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ConcreteProduct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에 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이를 위한 가장 공통적인 방법은 각 제품을 위해 팩토리 메서드를 정의하는 것이다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Abstractfactory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는 각 제품 생성을 위한 팩토리 메서드를 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재정의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(Overriding)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함으로써 제품의 인스턴스를 만든다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20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752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추상 팩토리 패턴</a:t>
            </a:r>
            <a:r>
              <a:rPr lang="en-US" altLang="ko-KR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(Abstract Factory Pattern)</a:t>
            </a:r>
            <a:endParaRPr lang="ko-KR" altLang="en-US" sz="3600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구현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903C6-D224-40EF-8A41-7359C233B206}"/>
              </a:ext>
            </a:extLst>
          </p:cNvPr>
          <p:cNvSpPr txBox="1"/>
          <p:nvPr/>
        </p:nvSpPr>
        <p:spPr>
          <a:xfrm>
            <a:off x="344795" y="1504071"/>
            <a:ext cx="8982202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</a:rPr>
              <a:t>3.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확장 가능한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</a:rPr>
              <a:t>팩토리들을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 정의한다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ko-KR" sz="28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83838"/>
                </a:solidFill>
                <a:effectLst/>
                <a:latin typeface="Noto Sans KR"/>
              </a:rPr>
              <a:t>AbstractFactory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에는 생성할 각 제품의 종류별로 </a:t>
            </a:r>
            <a:b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</a:b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서로 다른 연산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(</a:t>
            </a:r>
            <a:r>
              <a:rPr lang="en-US" altLang="ko-KR" b="0" i="0" dirty="0" err="1">
                <a:solidFill>
                  <a:srgbClr val="383838"/>
                </a:solidFill>
                <a:effectLst/>
                <a:latin typeface="Noto Sans KR"/>
              </a:rPr>
              <a:t>CreateProductA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(), </a:t>
            </a:r>
            <a:r>
              <a:rPr lang="en-US" altLang="ko-KR" b="0" i="0" dirty="0" err="1">
                <a:solidFill>
                  <a:srgbClr val="383838"/>
                </a:solidFill>
                <a:effectLst/>
                <a:latin typeface="Noto Sans KR"/>
              </a:rPr>
              <a:t>CreateProductB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())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을 정의한다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. </a:t>
            </a:r>
            <a:b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</a:br>
            <a:r>
              <a:rPr lang="en-US" altLang="ko-KR" b="0" i="0" dirty="0" err="1">
                <a:solidFill>
                  <a:srgbClr val="383838"/>
                </a:solidFill>
                <a:effectLst/>
                <a:latin typeface="Noto Sans KR"/>
              </a:rPr>
              <a:t>CreateProductA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를 통해 </a:t>
            </a:r>
            <a:r>
              <a:rPr lang="en-US" altLang="ko-KR" b="0" i="0" dirty="0" err="1">
                <a:solidFill>
                  <a:srgbClr val="383838"/>
                </a:solidFill>
                <a:effectLst/>
                <a:latin typeface="Noto Sans KR"/>
              </a:rPr>
              <a:t>ProductA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를 만든다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83838"/>
              </a:solidFill>
              <a:latin typeface="Noto Sans KR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새로운 종류의 제품이 추가되면 </a:t>
            </a:r>
            <a:r>
              <a:rPr lang="en-US" altLang="ko-KR" b="0" i="0" dirty="0" err="1">
                <a:solidFill>
                  <a:srgbClr val="383838"/>
                </a:solidFill>
                <a:effectLst/>
                <a:latin typeface="Noto Sans KR"/>
              </a:rPr>
              <a:t>AbstractFactory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의 인터페이스에도 새로운 연산을 추가해야 한다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.</a:t>
            </a:r>
            <a:b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</a:b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좀 더 유연하게 하려면 생성할 객체를 매개변수로 만들어 연산에 넘기면 된다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899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1601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2424118" y="2554924"/>
            <a:ext cx="73437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0" i="0" dirty="0">
                <a:solidFill>
                  <a:srgbClr val="2C3E50"/>
                </a:solidFill>
                <a:effectLst/>
                <a:latin typeface="Helvetica Neue"/>
              </a:rPr>
              <a:t>추상 </a:t>
            </a:r>
            <a:r>
              <a:rPr lang="ko-KR" altLang="en-US" sz="3200" b="0" i="0" dirty="0" err="1">
                <a:solidFill>
                  <a:srgbClr val="2C3E50"/>
                </a:solidFill>
                <a:effectLst/>
                <a:latin typeface="Helvetica Neue"/>
              </a:rPr>
              <a:t>팩토리는</a:t>
            </a:r>
            <a:r>
              <a:rPr lang="ko-KR" altLang="en-US" sz="3200" b="0" i="0" dirty="0">
                <a:solidFill>
                  <a:srgbClr val="2C3E50"/>
                </a:solidFill>
                <a:effectLst/>
                <a:latin typeface="Helvetica Neue"/>
              </a:rPr>
              <a:t> 클래스에게서 객체 생성에 대한 책임을 분리하는 것으로 재사용성을 지켜주어 클래스를 더 유연하게 만들어 주는 패턴이다</a:t>
            </a:r>
            <a:r>
              <a:rPr lang="en-US" altLang="ko-KR" sz="3200" b="0" i="0" dirty="0">
                <a:solidFill>
                  <a:srgbClr val="2C3E50"/>
                </a:solidFill>
                <a:effectLst/>
                <a:latin typeface="Helvetica Neue"/>
              </a:rPr>
              <a:t>.</a:t>
            </a:r>
          </a:p>
          <a:p>
            <a:pPr algn="l"/>
            <a:endParaRPr lang="ko-KR" alt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516607-BDE5-40F2-B118-09B4E968A039}"/>
              </a:ext>
            </a:extLst>
          </p:cNvPr>
          <p:cNvSpPr/>
          <p:nvPr/>
        </p:nvSpPr>
        <p:spPr>
          <a:xfrm>
            <a:off x="0" y="0"/>
            <a:ext cx="12192000" cy="1366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EC91DE-638C-489C-B085-C4EAA0FAB52B}"/>
              </a:ext>
            </a:extLst>
          </p:cNvPr>
          <p:cNvSpPr/>
          <p:nvPr/>
        </p:nvSpPr>
        <p:spPr>
          <a:xfrm>
            <a:off x="0" y="5491018"/>
            <a:ext cx="12192000" cy="13669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1CFBDB-4293-4099-A763-4A0036C995B9}"/>
              </a:ext>
            </a:extLst>
          </p:cNvPr>
          <p:cNvSpPr/>
          <p:nvPr/>
        </p:nvSpPr>
        <p:spPr>
          <a:xfrm>
            <a:off x="0" y="4236732"/>
            <a:ext cx="12192000" cy="2621267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30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242568-328F-4C21-A4DC-AE09773A7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t="5333" r="220" b="5483"/>
          <a:stretch/>
        </p:blipFill>
        <p:spPr>
          <a:xfrm>
            <a:off x="547719" y="398548"/>
            <a:ext cx="4741949" cy="611632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2C06C3-F156-4BC7-8672-7375F0E49773}"/>
              </a:ext>
            </a:extLst>
          </p:cNvPr>
          <p:cNvSpPr/>
          <p:nvPr/>
        </p:nvSpPr>
        <p:spPr>
          <a:xfrm rot="10800000">
            <a:off x="10249400" y="0"/>
            <a:ext cx="1942599" cy="2041236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7762F-2743-4F3A-BC69-06B75112CE8A}"/>
              </a:ext>
            </a:extLst>
          </p:cNvPr>
          <p:cNvSpPr txBox="1"/>
          <p:nvPr/>
        </p:nvSpPr>
        <p:spPr>
          <a:xfrm flipH="1">
            <a:off x="6363392" y="1456461"/>
            <a:ext cx="4741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36B31F-2DDB-45F3-9A58-D6AB1F682F53}"/>
              </a:ext>
            </a:extLst>
          </p:cNvPr>
          <p:cNvGrpSpPr/>
          <p:nvPr/>
        </p:nvGrpSpPr>
        <p:grpSpPr>
          <a:xfrm>
            <a:off x="6363392" y="2671041"/>
            <a:ext cx="4461625" cy="838773"/>
            <a:chOff x="6363392" y="2671042"/>
            <a:chExt cx="4461625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추상 팩토리 패턴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D3A7FA-87AF-447A-AA49-3B4751BE95F4}"/>
              </a:ext>
            </a:extLst>
          </p:cNvPr>
          <p:cNvGrpSpPr/>
          <p:nvPr/>
        </p:nvGrpSpPr>
        <p:grpSpPr>
          <a:xfrm>
            <a:off x="6363392" y="3497697"/>
            <a:ext cx="4461625" cy="838773"/>
            <a:chOff x="6363392" y="2671042"/>
            <a:chExt cx="4461625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B4FC3E-440D-43D4-BCB3-29FF0D17CB94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4D558A-90CD-437B-BB03-95F40DA61AFF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사용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9CBDC4-4C2E-4869-85B9-98B30018B27B}"/>
              </a:ext>
            </a:extLst>
          </p:cNvPr>
          <p:cNvGrpSpPr/>
          <p:nvPr/>
        </p:nvGrpSpPr>
        <p:grpSpPr>
          <a:xfrm>
            <a:off x="6363392" y="4324353"/>
            <a:ext cx="4461625" cy="838773"/>
            <a:chOff x="6363392" y="2671042"/>
            <a:chExt cx="4461625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0EB09-5904-44ED-9018-DB7A8DADCA09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A766D6-98A3-44E5-B528-B527EE8771E5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326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구조 및 장단점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80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81B0AE-5C68-4368-BDB6-6A14E16CF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679D6B3-7836-4158-AC66-8F5EC2268492}"/>
              </a:ext>
            </a:extLst>
          </p:cNvPr>
          <p:cNvGrpSpPr/>
          <p:nvPr/>
        </p:nvGrpSpPr>
        <p:grpSpPr>
          <a:xfrm>
            <a:off x="-2" y="-9235"/>
            <a:ext cx="4350329" cy="6867235"/>
            <a:chOff x="-1" y="-9235"/>
            <a:chExt cx="3715565" cy="686723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194291-3651-4B32-90D4-E2A415668840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6" name="사다리꼴 5">
                <a:extLst>
                  <a:ext uri="{FF2B5EF4-FFF2-40B4-BE49-F238E27FC236}">
                    <a16:creationId xmlns:a16="http://schemas.microsoft.com/office/drawing/2014/main" id="{BA0AAFB6-22B4-4B94-998B-F9E8F265EA0B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이등변 삼각형 6">
                <a:extLst>
                  <a:ext uri="{FF2B5EF4-FFF2-40B4-BE49-F238E27FC236}">
                    <a16:creationId xmlns:a16="http://schemas.microsoft.com/office/drawing/2014/main" id="{25513317-4B93-47C8-A596-CC2B954B4130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E08537-E960-4CEE-80B7-30D88D8BE967}"/>
                </a:ext>
              </a:extLst>
            </p:cNvPr>
            <p:cNvSpPr txBox="1"/>
            <p:nvPr/>
          </p:nvSpPr>
          <p:spPr>
            <a:xfrm>
              <a:off x="344702" y="3013501"/>
              <a:ext cx="2231917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Abstract</a:t>
              </a:r>
              <a:br>
                <a:rPr lang="en-US" altLang="ko-KR" sz="48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</a:br>
              <a:r>
                <a:rPr lang="en-US" altLang="ko-KR" sz="48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Factory</a:t>
              </a:r>
              <a:br>
                <a:rPr lang="en-US" altLang="ko-KR" sz="48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</a:br>
              <a:r>
                <a:rPr lang="en-US" altLang="ko-KR" sz="48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Pattern</a:t>
              </a:r>
              <a:endParaRPr lang="ko-KR" altLang="en-US" sz="4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84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752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추상 팩토리 패턴</a:t>
            </a:r>
            <a:r>
              <a:rPr lang="en-US" altLang="ko-KR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(Abstract Factory Pattern)</a:t>
            </a:r>
            <a:endParaRPr lang="ko-KR" altLang="en-US" sz="3600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정의</a:t>
            </a:r>
          </a:p>
        </p:txBody>
      </p:sp>
      <p:pic>
        <p:nvPicPr>
          <p:cNvPr id="1028" name="Picture 4" descr="추상 팩토리 패턴 구조">
            <a:extLst>
              <a:ext uri="{FF2B5EF4-FFF2-40B4-BE49-F238E27FC236}">
                <a16:creationId xmlns:a16="http://schemas.microsoft.com/office/drawing/2014/main" id="{F7F6136A-12A4-4DC7-8669-A521DCA20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10" y="1883557"/>
            <a:ext cx="6245476" cy="41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020720-DA00-4C40-82D5-8A6DF5DB193C}"/>
              </a:ext>
            </a:extLst>
          </p:cNvPr>
          <p:cNvSpPr txBox="1"/>
          <p:nvPr/>
        </p:nvSpPr>
        <p:spPr>
          <a:xfrm>
            <a:off x="6562386" y="1883557"/>
            <a:ext cx="42066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구체적인 클래스에 의존하지 않고 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서로 연관되거나 의존적인 객체들의 조합을 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만드는 인터페이스를 제공하는 패턴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2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다양한 구성 요소 별로 객체의 집합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군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을 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만들기 위한 디자인 패턴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2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추상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팩토리를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사용하는 클라이언트에서는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추상 인터페이스를 통해 일련의 객체의 군을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공급받는다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2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클라이언트에서는 실제로 어떤 객체가 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생성되었는지 알 수 없어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그래서 클라이언트와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팩토리에서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생성되는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객체를 분리 시킬 수 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1367424" y="3013501"/>
              <a:ext cx="12091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4800" dirty="0">
                  <a:solidFill>
                    <a:schemeClr val="bg1"/>
                  </a:solidFill>
                </a:rPr>
                <a:t>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752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추상 팩토리 패턴</a:t>
            </a:r>
            <a:r>
              <a:rPr lang="en-US" altLang="ko-KR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(Abstract Factory Pattern)</a:t>
            </a:r>
            <a:endParaRPr lang="ko-KR" altLang="en-US" sz="3600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사용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예제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8837C5-EE24-4525-AB7F-C22E493013F0}"/>
              </a:ext>
            </a:extLst>
          </p:cNvPr>
          <p:cNvSpPr txBox="1"/>
          <p:nvPr/>
        </p:nvSpPr>
        <p:spPr>
          <a:xfrm>
            <a:off x="1057742" y="1643876"/>
            <a:ext cx="949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추상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</a:rPr>
              <a:t>팩토리를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이용해 시멘트와 목재의 두 종류 자재를 건축 방식에 맞는 자재군으로 만들기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4" name="Picture 6" descr="구성요소">
            <a:extLst>
              <a:ext uri="{FF2B5EF4-FFF2-40B4-BE49-F238E27FC236}">
                <a16:creationId xmlns:a16="http://schemas.microsoft.com/office/drawing/2014/main" id="{E9CE0624-582F-4AA8-B351-DABAA336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5" y="2421647"/>
            <a:ext cx="4185377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추상 팩토리 설계">
            <a:extLst>
              <a:ext uri="{FF2B5EF4-FFF2-40B4-BE49-F238E27FC236}">
                <a16:creationId xmlns:a16="http://schemas.microsoft.com/office/drawing/2014/main" id="{C2870BC1-422F-4BBE-BDFC-EDE811713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83" y="2107748"/>
            <a:ext cx="7061868" cy="38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0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752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추상 팩토리 패턴</a:t>
            </a:r>
            <a:r>
              <a:rPr lang="en-US" altLang="ko-KR" sz="36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(Abstract Factory Pattern)</a:t>
            </a:r>
            <a:endParaRPr lang="ko-KR" altLang="en-US" sz="3600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사용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예제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D72F7-0E3D-4243-A8E2-45415AECB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1" y="1345071"/>
            <a:ext cx="5268964" cy="449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EC3A12-844E-4C62-9A09-D602A515A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45070"/>
            <a:ext cx="5920509" cy="449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3ACB0C-AFDD-4224-B131-A63D16EB60CE}"/>
              </a:ext>
            </a:extLst>
          </p:cNvPr>
          <p:cNvSpPr txBox="1"/>
          <p:nvPr/>
        </p:nvSpPr>
        <p:spPr>
          <a:xfrm>
            <a:off x="2315023" y="6023295"/>
            <a:ext cx="98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적용 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E27EB-8440-45D8-9BB2-4C33D35AF85E}"/>
              </a:ext>
            </a:extLst>
          </p:cNvPr>
          <p:cNvSpPr txBox="1"/>
          <p:nvPr/>
        </p:nvSpPr>
        <p:spPr>
          <a:xfrm>
            <a:off x="8561304" y="6023295"/>
            <a:ext cx="98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적용 후</a:t>
            </a:r>
          </a:p>
        </p:txBody>
      </p:sp>
    </p:spTree>
    <p:extLst>
      <p:ext uri="{BB962C8B-B14F-4D97-AF65-F5344CB8AC3E}">
        <p14:creationId xmlns:p14="http://schemas.microsoft.com/office/powerpoint/2010/main" val="65398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134102" y="3424382"/>
              <a:ext cx="29383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4800">
                  <a:solidFill>
                    <a:schemeClr val="bg1"/>
                  </a:solidFill>
                </a:rPr>
                <a:t>구조 및 장단점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936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추상 팩토리 패턴</a:t>
            </a:r>
            <a:r>
              <a:rPr lang="en-US" altLang="ko-KR" sz="3600" b="1" dirty="0"/>
              <a:t>(Abstract Factory Pattern)</a:t>
            </a:r>
            <a:endParaRPr lang="ko-KR" altLang="en-US" sz="3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장단점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A7E46-9326-4DCB-AA85-F63830394927}"/>
              </a:ext>
            </a:extLst>
          </p:cNvPr>
          <p:cNvSpPr txBox="1"/>
          <p:nvPr/>
        </p:nvSpPr>
        <p:spPr>
          <a:xfrm>
            <a:off x="444545" y="1504071"/>
            <a:ext cx="41184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장점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구체적인 클래스를 분리한다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F6082-7B71-480D-9017-B52E6E189A1F}"/>
              </a:ext>
            </a:extLst>
          </p:cNvPr>
          <p:cNvSpPr txBox="1"/>
          <p:nvPr/>
        </p:nvSpPr>
        <p:spPr>
          <a:xfrm>
            <a:off x="444545" y="2553047"/>
            <a:ext cx="10823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추상 팩토리 패턴을 쓰면 응용 프로그램이 생성할 객체의 클래스를 제어할 수 있다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.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Noto Sans KR"/>
              </a:rPr>
              <a:t>팩토리는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 제품 객체를 생성하는 과정과 책임을 캡슐화 한 것이기 때문에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구체적인 구현 클래스가 사용자에게서 분리된다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9DF15-5D06-495C-96D3-3F2F4C12C7DA}"/>
              </a:ext>
            </a:extLst>
          </p:cNvPr>
          <p:cNvSpPr txBox="1"/>
          <p:nvPr/>
        </p:nvSpPr>
        <p:spPr>
          <a:xfrm>
            <a:off x="444545" y="428370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제품군을 쉽게 대체할 수 있다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6592E-C949-4FAB-98CB-EFBA991FD4FB}"/>
              </a:ext>
            </a:extLst>
          </p:cNvPr>
          <p:cNvSpPr txBox="1"/>
          <p:nvPr/>
        </p:nvSpPr>
        <p:spPr>
          <a:xfrm>
            <a:off x="444545" y="4902958"/>
            <a:ext cx="10823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구체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Noto Sans KR"/>
              </a:rPr>
              <a:t>팩토리의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 클래스는 응용프로그램에서 한 번만 나타나기 때문에 응용프로그램이 사용할 구체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Noto Sans KR"/>
              </a:rPr>
              <a:t>팩토리를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 변경하기는 쉽다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또한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구체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Noto Sans KR"/>
              </a:rPr>
              <a:t>팩토리를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Noto Sans KR"/>
              </a:rPr>
              <a:t> 변경함으로써 응용프로그램은 서로 다른 제품을 사용할 수 있게 변경된다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Noto Sans KR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29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휴먼매직체"/>
        <a:cs typeface=""/>
      </a:majorFont>
      <a:minorFont>
        <a:latin typeface="Arial"/>
        <a:ea typeface="휴먼매직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519</Words>
  <Application>Microsoft Office PowerPoint</Application>
  <PresentationFormat>와이드스크린</PresentationFormat>
  <Paragraphs>85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Helvetica Neue</vt:lpstr>
      <vt:lpstr>Noto Sans KR</vt:lpstr>
      <vt:lpstr>맑은 고딕</vt:lpstr>
      <vt:lpstr>휴먼매직체</vt:lpstr>
      <vt:lpstr>Arial</vt:lpstr>
      <vt:lpstr>Berlin Sans FB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박수오</cp:lastModifiedBy>
  <cp:revision>38</cp:revision>
  <dcterms:created xsi:type="dcterms:W3CDTF">2018-04-08T11:02:30Z</dcterms:created>
  <dcterms:modified xsi:type="dcterms:W3CDTF">2021-09-13T05:12:26Z</dcterms:modified>
</cp:coreProperties>
</file>